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55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4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0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FD039-D931-434B-A7B5-AAB47937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759"/>
            <a:ext cx="9144000" cy="3661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BBA78-3026-4749-A533-FFAA9F98A8A6}"/>
              </a:ext>
            </a:extLst>
          </p:cNvPr>
          <p:cNvSpPr txBox="1"/>
          <p:nvPr/>
        </p:nvSpPr>
        <p:spPr>
          <a:xfrm>
            <a:off x="3330808" y="4890764"/>
            <a:ext cx="5601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ova" panose="020B0504020202020204" pitchFamily="34" charset="0"/>
              </a:rPr>
              <a:t>STONEWALL TERRACE</a:t>
            </a:r>
          </a:p>
          <a:p>
            <a:pPr algn="ctr"/>
            <a:r>
              <a:rPr lang="en-US" sz="3600" dirty="0">
                <a:latin typeface="Arial Nova" panose="020B0504020202020204" pitchFamily="34" charset="0"/>
              </a:rPr>
              <a:t>DALLAS, TX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8A419-8D98-45B0-9116-5E3A09DF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6" y="4639822"/>
            <a:ext cx="3256722" cy="1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2ED9-2044-4BDF-AE6D-45C42984BC4B}"/>
              </a:ext>
            </a:extLst>
          </p:cNvPr>
          <p:cNvSpPr/>
          <p:nvPr/>
        </p:nvSpPr>
        <p:spPr>
          <a:xfrm>
            <a:off x="3857625" y="0"/>
            <a:ext cx="5286375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0000">
                <a:srgbClr val="00B0F0"/>
              </a:gs>
              <a:gs pos="100000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CBDA5-2D7D-404F-944B-BE849D26DA1B}"/>
              </a:ext>
            </a:extLst>
          </p:cNvPr>
          <p:cNvSpPr txBox="1"/>
          <p:nvPr/>
        </p:nvSpPr>
        <p:spPr>
          <a:xfrm>
            <a:off x="5273336" y="612560"/>
            <a:ext cx="4035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DriscoPlex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8400 Series   4” IPS DR11 installation by Horizontal Directional 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Drilling (HDD) at the intersections of Mockingbird &amp; Skillman and Woodcrest &amp; Skillman. </a:t>
            </a:r>
          </a:p>
        </p:txBody>
      </p:sp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6A7F5388-332F-46F3-9666-89E1473A9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66804" cy="68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, street, orange&#10;&#10;Description automatically generated">
            <a:extLst>
              <a:ext uri="{FF2B5EF4-FFF2-40B4-BE49-F238E27FC236}">
                <a16:creationId xmlns:a16="http://schemas.microsoft.com/office/drawing/2014/main" id="{E31F5BD9-EA54-4AB6-9968-BA82F9513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0171" cy="6844056"/>
          </a:xfrm>
          <a:prstGeom prst="rect">
            <a:avLst/>
          </a:prstGeom>
        </p:spPr>
      </p:pic>
      <p:pic>
        <p:nvPicPr>
          <p:cNvPr id="5" name="Picture 4" descr="A picture containing text, grass, outdoor, ground&#10;&#10;Description automatically generated">
            <a:extLst>
              <a:ext uri="{FF2B5EF4-FFF2-40B4-BE49-F238E27FC236}">
                <a16:creationId xmlns:a16="http://schemas.microsoft.com/office/drawing/2014/main" id="{EA1E8F7C-E759-4BB2-A56D-9B5C80746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5008"/>
          <a:stretch/>
        </p:blipFill>
        <p:spPr>
          <a:xfrm>
            <a:off x="4998128" y="0"/>
            <a:ext cx="4145872" cy="6844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5BA91C-AF29-4F25-88F9-6F72723AF443}"/>
              </a:ext>
            </a:extLst>
          </p:cNvPr>
          <p:cNvSpPr txBox="1"/>
          <p:nvPr/>
        </p:nvSpPr>
        <p:spPr>
          <a:xfrm>
            <a:off x="-62144" y="5660627"/>
            <a:ext cx="920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produced in Pryor, OK     Line 13      June 20, 2021  8:46pm</a:t>
            </a:r>
          </a:p>
        </p:txBody>
      </p:sp>
    </p:spTree>
    <p:extLst>
      <p:ext uri="{BB962C8B-B14F-4D97-AF65-F5344CB8AC3E}">
        <p14:creationId xmlns:p14="http://schemas.microsoft.com/office/powerpoint/2010/main" val="35283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tool, old&#10;&#10;Description automatically generated">
            <a:extLst>
              <a:ext uri="{FF2B5EF4-FFF2-40B4-BE49-F238E27FC236}">
                <a16:creationId xmlns:a16="http://schemas.microsoft.com/office/drawing/2014/main" id="{D3776732-D8F2-4A42-8DE9-326C3101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D46D6-7A1E-481D-AF3F-D15CD694503B}"/>
              </a:ext>
            </a:extLst>
          </p:cNvPr>
          <p:cNvSpPr txBox="1"/>
          <p:nvPr/>
        </p:nvSpPr>
        <p:spPr>
          <a:xfrm>
            <a:off x="213064" y="310718"/>
            <a:ext cx="179328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KEROTEST HDPE BALL VALVE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0A3BC0-CD68-4F2E-B311-5B6CC85B3B78}"/>
              </a:ext>
            </a:extLst>
          </p:cNvPr>
          <p:cNvSpPr/>
          <p:nvPr/>
        </p:nvSpPr>
        <p:spPr>
          <a:xfrm>
            <a:off x="2059619" y="1003177"/>
            <a:ext cx="1210608" cy="2627790"/>
          </a:xfrm>
          <a:custGeom>
            <a:avLst/>
            <a:gdLst>
              <a:gd name="connsiteX0" fmla="*/ 0 w 1210608"/>
              <a:gd name="connsiteY0" fmla="*/ 0 h 2627790"/>
              <a:gd name="connsiteX1" fmla="*/ 1198486 w 1210608"/>
              <a:gd name="connsiteY1" fmla="*/ 541538 h 2627790"/>
              <a:gd name="connsiteX2" fmla="*/ 514905 w 1210608"/>
              <a:gd name="connsiteY2" fmla="*/ 2627790 h 262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08" h="2627790">
                <a:moveTo>
                  <a:pt x="0" y="0"/>
                </a:moveTo>
                <a:cubicBezTo>
                  <a:pt x="556334" y="51786"/>
                  <a:pt x="1112669" y="103573"/>
                  <a:pt x="1198486" y="541538"/>
                </a:cubicBezTo>
                <a:cubicBezTo>
                  <a:pt x="1284303" y="979503"/>
                  <a:pt x="899604" y="1803646"/>
                  <a:pt x="514905" y="262779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&#10;&#10;Description automatically generated">
            <a:extLst>
              <a:ext uri="{FF2B5EF4-FFF2-40B4-BE49-F238E27FC236}">
                <a16:creationId xmlns:a16="http://schemas.microsoft.com/office/drawing/2014/main" id="{BF2FB748-3141-449E-AEB2-91FFC35C4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49D593-B6B3-468E-B9C7-C1167A6056EF}"/>
              </a:ext>
            </a:extLst>
          </p:cNvPr>
          <p:cNvSpPr txBox="1"/>
          <p:nvPr/>
        </p:nvSpPr>
        <p:spPr>
          <a:xfrm>
            <a:off x="213064" y="310718"/>
            <a:ext cx="26633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ELECTROFUSION COUPLING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0513C-28D6-4EF4-853C-B7F1096F94D5}"/>
              </a:ext>
            </a:extLst>
          </p:cNvPr>
          <p:cNvSpPr txBox="1"/>
          <p:nvPr/>
        </p:nvSpPr>
        <p:spPr>
          <a:xfrm>
            <a:off x="5967274" y="1057922"/>
            <a:ext cx="26633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TAP TEE w/ PUP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1A218-DCF1-4E90-B1F9-41AF51201FC2}"/>
              </a:ext>
            </a:extLst>
          </p:cNvPr>
          <p:cNvSpPr txBox="1"/>
          <p:nvPr/>
        </p:nvSpPr>
        <p:spPr>
          <a:xfrm>
            <a:off x="1402672" y="4170407"/>
            <a:ext cx="26633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TRACER WIRE (for locating)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4F8CF-C1E8-4F0E-AA3C-059988E84D55}"/>
              </a:ext>
            </a:extLst>
          </p:cNvPr>
          <p:cNvSpPr txBox="1"/>
          <p:nvPr/>
        </p:nvSpPr>
        <p:spPr>
          <a:xfrm>
            <a:off x="6214369" y="5210330"/>
            <a:ext cx="19205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HDPE BALL VALVE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CA105D-EF02-4DC9-89E5-96C019D5D6AB}"/>
              </a:ext>
            </a:extLst>
          </p:cNvPr>
          <p:cNvSpPr/>
          <p:nvPr/>
        </p:nvSpPr>
        <p:spPr>
          <a:xfrm>
            <a:off x="1544715" y="816746"/>
            <a:ext cx="1979554" cy="1393794"/>
          </a:xfrm>
          <a:custGeom>
            <a:avLst/>
            <a:gdLst>
              <a:gd name="connsiteX0" fmla="*/ 1322772 w 1979554"/>
              <a:gd name="connsiteY0" fmla="*/ 0 h 1393794"/>
              <a:gd name="connsiteX1" fmla="*/ 1917576 w 1979554"/>
              <a:gd name="connsiteY1" fmla="*/ 861134 h 1393794"/>
              <a:gd name="connsiteX2" fmla="*/ 0 w 1979554"/>
              <a:gd name="connsiteY2" fmla="*/ 1393794 h 13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554" h="1393794">
                <a:moveTo>
                  <a:pt x="1322772" y="0"/>
                </a:moveTo>
                <a:cubicBezTo>
                  <a:pt x="1730405" y="314417"/>
                  <a:pt x="2138038" y="628835"/>
                  <a:pt x="1917576" y="861134"/>
                </a:cubicBezTo>
                <a:cubicBezTo>
                  <a:pt x="1697114" y="1093433"/>
                  <a:pt x="848557" y="1243613"/>
                  <a:pt x="0" y="1393794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018587-CB49-45A4-9D64-241DBDD4EF3D}"/>
              </a:ext>
            </a:extLst>
          </p:cNvPr>
          <p:cNvSpPr/>
          <p:nvPr/>
        </p:nvSpPr>
        <p:spPr>
          <a:xfrm>
            <a:off x="4651899" y="1535837"/>
            <a:ext cx="1322773" cy="1225118"/>
          </a:xfrm>
          <a:custGeom>
            <a:avLst/>
            <a:gdLst>
              <a:gd name="connsiteX0" fmla="*/ 1322773 w 1322773"/>
              <a:gd name="connsiteY0" fmla="*/ 0 h 1225118"/>
              <a:gd name="connsiteX1" fmla="*/ 861134 w 1322773"/>
              <a:gd name="connsiteY1" fmla="*/ 630314 h 1225118"/>
              <a:gd name="connsiteX2" fmla="*/ 0 w 1322773"/>
              <a:gd name="connsiteY2" fmla="*/ 1225118 h 12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773" h="1225118">
                <a:moveTo>
                  <a:pt x="1322773" y="0"/>
                </a:moveTo>
                <a:cubicBezTo>
                  <a:pt x="1202184" y="213064"/>
                  <a:pt x="1081596" y="426128"/>
                  <a:pt x="861134" y="630314"/>
                </a:cubicBezTo>
                <a:cubicBezTo>
                  <a:pt x="640672" y="834500"/>
                  <a:pt x="320336" y="1029809"/>
                  <a:pt x="0" y="1225118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506ACD-E48E-418A-9C40-3252B58D9959}"/>
              </a:ext>
            </a:extLst>
          </p:cNvPr>
          <p:cNvSpPr/>
          <p:nvPr/>
        </p:nvSpPr>
        <p:spPr>
          <a:xfrm>
            <a:off x="8131946" y="4234649"/>
            <a:ext cx="574902" cy="1622209"/>
          </a:xfrm>
          <a:custGeom>
            <a:avLst/>
            <a:gdLst>
              <a:gd name="connsiteX0" fmla="*/ 0 w 574902"/>
              <a:gd name="connsiteY0" fmla="*/ 1580225 h 1622209"/>
              <a:gd name="connsiteX1" fmla="*/ 541537 w 574902"/>
              <a:gd name="connsiteY1" fmla="*/ 1420427 h 1622209"/>
              <a:gd name="connsiteX2" fmla="*/ 470516 w 574902"/>
              <a:gd name="connsiteY2" fmla="*/ 0 h 162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902" h="1622209">
                <a:moveTo>
                  <a:pt x="0" y="1580225"/>
                </a:moveTo>
                <a:cubicBezTo>
                  <a:pt x="231559" y="1632011"/>
                  <a:pt x="463118" y="1683798"/>
                  <a:pt x="541537" y="1420427"/>
                </a:cubicBezTo>
                <a:cubicBezTo>
                  <a:pt x="619956" y="1157056"/>
                  <a:pt x="545236" y="578528"/>
                  <a:pt x="470516" y="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9DB26A-5168-4010-B12C-0D7930197C6D}"/>
              </a:ext>
            </a:extLst>
          </p:cNvPr>
          <p:cNvSpPr/>
          <p:nvPr/>
        </p:nvSpPr>
        <p:spPr>
          <a:xfrm>
            <a:off x="4092606" y="4332303"/>
            <a:ext cx="1846555" cy="394925"/>
          </a:xfrm>
          <a:custGeom>
            <a:avLst/>
            <a:gdLst>
              <a:gd name="connsiteX0" fmla="*/ 0 w 1846555"/>
              <a:gd name="connsiteY0" fmla="*/ 319596 h 394925"/>
              <a:gd name="connsiteX1" fmla="*/ 1180730 w 1846555"/>
              <a:gd name="connsiteY1" fmla="*/ 372862 h 394925"/>
              <a:gd name="connsiteX2" fmla="*/ 1846555 w 1846555"/>
              <a:gd name="connsiteY2" fmla="*/ 0 h 39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6555" h="394925">
                <a:moveTo>
                  <a:pt x="0" y="319596"/>
                </a:moveTo>
                <a:cubicBezTo>
                  <a:pt x="436485" y="372862"/>
                  <a:pt x="872971" y="426128"/>
                  <a:pt x="1180730" y="372862"/>
                </a:cubicBezTo>
                <a:cubicBezTo>
                  <a:pt x="1488489" y="319596"/>
                  <a:pt x="1667522" y="159798"/>
                  <a:pt x="1846555" y="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yellow&#10;&#10;Description automatically generated">
            <a:extLst>
              <a:ext uri="{FF2B5EF4-FFF2-40B4-BE49-F238E27FC236}">
                <a16:creationId xmlns:a16="http://schemas.microsoft.com/office/drawing/2014/main" id="{C7A1F53F-A5E2-4B23-8B89-168CE387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258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3CA34-EAC9-4347-B6E0-EAC20C199935}"/>
              </a:ext>
            </a:extLst>
          </p:cNvPr>
          <p:cNvSpPr txBox="1"/>
          <p:nvPr/>
        </p:nvSpPr>
        <p:spPr>
          <a:xfrm>
            <a:off x="213065" y="310718"/>
            <a:ext cx="21681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8400 Tubing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9DF0A-8B8B-4478-B6DD-7E1B675A73C7}"/>
              </a:ext>
            </a:extLst>
          </p:cNvPr>
          <p:cNvSpPr txBox="1"/>
          <p:nvPr/>
        </p:nvSpPr>
        <p:spPr>
          <a:xfrm>
            <a:off x="6515100" y="572328"/>
            <a:ext cx="241583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Excess Flow Valve </a:t>
            </a:r>
            <a:r>
              <a:rPr lang="en-US" sz="2800" dirty="0" err="1"/>
              <a:t>mfg’d</a:t>
            </a:r>
            <a:r>
              <a:rPr lang="en-US" sz="2800" dirty="0"/>
              <a:t> by a GAS OEM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2AA02C-5752-405F-88CA-87785D3BC7F5}"/>
              </a:ext>
            </a:extLst>
          </p:cNvPr>
          <p:cNvSpPr/>
          <p:nvPr/>
        </p:nvSpPr>
        <p:spPr>
          <a:xfrm>
            <a:off x="4924425" y="1952625"/>
            <a:ext cx="1619250" cy="1104900"/>
          </a:xfrm>
          <a:custGeom>
            <a:avLst/>
            <a:gdLst>
              <a:gd name="connsiteX0" fmla="*/ 1619250 w 1619250"/>
              <a:gd name="connsiteY0" fmla="*/ 0 h 1104900"/>
              <a:gd name="connsiteX1" fmla="*/ 952500 w 1619250"/>
              <a:gd name="connsiteY1" fmla="*/ 790575 h 1104900"/>
              <a:gd name="connsiteX2" fmla="*/ 0 w 1619250"/>
              <a:gd name="connsiteY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0" h="1104900">
                <a:moveTo>
                  <a:pt x="1619250" y="0"/>
                </a:moveTo>
                <a:cubicBezTo>
                  <a:pt x="1420812" y="303212"/>
                  <a:pt x="1222375" y="606425"/>
                  <a:pt x="952500" y="790575"/>
                </a:cubicBezTo>
                <a:cubicBezTo>
                  <a:pt x="682625" y="974725"/>
                  <a:pt x="341312" y="1039812"/>
                  <a:pt x="0" y="110490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917A3E8-64C3-49B7-A674-495D924977B5}"/>
              </a:ext>
            </a:extLst>
          </p:cNvPr>
          <p:cNvSpPr/>
          <p:nvPr/>
        </p:nvSpPr>
        <p:spPr>
          <a:xfrm>
            <a:off x="2400300" y="476250"/>
            <a:ext cx="1828800" cy="93973"/>
          </a:xfrm>
          <a:custGeom>
            <a:avLst/>
            <a:gdLst>
              <a:gd name="connsiteX0" fmla="*/ 0 w 1828800"/>
              <a:gd name="connsiteY0" fmla="*/ 85725 h 93973"/>
              <a:gd name="connsiteX1" fmla="*/ 723900 w 1828800"/>
              <a:gd name="connsiteY1" fmla="*/ 85725 h 93973"/>
              <a:gd name="connsiteX2" fmla="*/ 1828800 w 1828800"/>
              <a:gd name="connsiteY2" fmla="*/ 0 h 9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93973">
                <a:moveTo>
                  <a:pt x="0" y="85725"/>
                </a:moveTo>
                <a:cubicBezTo>
                  <a:pt x="209550" y="92868"/>
                  <a:pt x="419100" y="100012"/>
                  <a:pt x="723900" y="85725"/>
                </a:cubicBezTo>
                <a:cubicBezTo>
                  <a:pt x="1028700" y="71438"/>
                  <a:pt x="1428750" y="35719"/>
                  <a:pt x="1828800" y="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79C36-B70A-48B9-8902-133A3B13EDBA}"/>
              </a:ext>
            </a:extLst>
          </p:cNvPr>
          <p:cNvSpPr txBox="1"/>
          <p:nvPr/>
        </p:nvSpPr>
        <p:spPr>
          <a:xfrm>
            <a:off x="2019301" y="3987368"/>
            <a:ext cx="1409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Tap Tee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B50F98-3EBB-4247-97C8-C9BD86ED8A02}"/>
              </a:ext>
            </a:extLst>
          </p:cNvPr>
          <p:cNvSpPr/>
          <p:nvPr/>
        </p:nvSpPr>
        <p:spPr>
          <a:xfrm>
            <a:off x="3400425" y="4514850"/>
            <a:ext cx="1847850" cy="1095375"/>
          </a:xfrm>
          <a:custGeom>
            <a:avLst/>
            <a:gdLst>
              <a:gd name="connsiteX0" fmla="*/ 0 w 1847850"/>
              <a:gd name="connsiteY0" fmla="*/ 0 h 1095375"/>
              <a:gd name="connsiteX1" fmla="*/ 800100 w 1847850"/>
              <a:gd name="connsiteY1" fmla="*/ 609600 h 1095375"/>
              <a:gd name="connsiteX2" fmla="*/ 1847850 w 1847850"/>
              <a:gd name="connsiteY2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095375">
                <a:moveTo>
                  <a:pt x="0" y="0"/>
                </a:moveTo>
                <a:cubicBezTo>
                  <a:pt x="246062" y="213519"/>
                  <a:pt x="492125" y="427038"/>
                  <a:pt x="800100" y="609600"/>
                </a:cubicBezTo>
                <a:cubicBezTo>
                  <a:pt x="1108075" y="792162"/>
                  <a:pt x="1477962" y="943768"/>
                  <a:pt x="1847850" y="1095375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990EDB38-CBA2-4580-AC48-B282E80DE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/>
          <a:stretch/>
        </p:blipFill>
        <p:spPr>
          <a:xfrm>
            <a:off x="0" y="-2"/>
            <a:ext cx="4163219" cy="6858000"/>
          </a:xfrm>
          <a:prstGeom prst="rect">
            <a:avLst/>
          </a:prstGeom>
        </p:spPr>
      </p:pic>
      <p:pic>
        <p:nvPicPr>
          <p:cNvPr id="5" name="Picture 4" descr="A picture containing ground, outdoor, grass, tree&#10;&#10;Description automatically generated">
            <a:extLst>
              <a:ext uri="{FF2B5EF4-FFF2-40B4-BE49-F238E27FC236}">
                <a16:creationId xmlns:a16="http://schemas.microsoft.com/office/drawing/2014/main" id="{B66BA200-9EE4-404A-A69D-7B21D930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07" y="-1"/>
            <a:ext cx="5150643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759D1A-605F-4FA9-A77E-C5C22B0A78E8}"/>
              </a:ext>
            </a:extLst>
          </p:cNvPr>
          <p:cNvSpPr txBox="1"/>
          <p:nvPr/>
        </p:nvSpPr>
        <p:spPr>
          <a:xfrm>
            <a:off x="171449" y="4682693"/>
            <a:ext cx="200025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Jobsite Contractor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ED9E8-B2DB-4CDF-B5FB-EF3703B3957D}"/>
              </a:ext>
            </a:extLst>
          </p:cNvPr>
          <p:cNvSpPr txBox="1"/>
          <p:nvPr/>
        </p:nvSpPr>
        <p:spPr>
          <a:xfrm>
            <a:off x="4790283" y="701243"/>
            <a:ext cx="4048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Project Pipe Boneyard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623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C9E17-7D9C-4567-A2E3-90B34AD77D32}"/>
              </a:ext>
            </a:extLst>
          </p:cNvPr>
          <p:cNvSpPr/>
          <p:nvPr/>
        </p:nvSpPr>
        <p:spPr>
          <a:xfrm>
            <a:off x="0" y="0"/>
            <a:ext cx="569379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0FC5A-DD1E-49C4-93EB-5C80FE70266A}"/>
              </a:ext>
            </a:extLst>
          </p:cNvPr>
          <p:cNvSpPr txBox="1"/>
          <p:nvPr/>
        </p:nvSpPr>
        <p:spPr>
          <a:xfrm>
            <a:off x="248575" y="1263193"/>
            <a:ext cx="5162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 Dean, Pricing &amp; Customer Service Supervisor, for 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“spotting” this project and to the Pryor, OK plant for making such fine looking pipe.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A3BB2D5-DC8D-4905-8432-92E6F6EB4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r="4826"/>
          <a:stretch/>
        </p:blipFill>
        <p:spPr>
          <a:xfrm>
            <a:off x="5410986" y="0"/>
            <a:ext cx="3733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115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Peterson, Barry A</dc:creator>
  <cp:lastModifiedBy>Peterson, Barry A</cp:lastModifiedBy>
  <cp:revision>12</cp:revision>
  <dcterms:created xsi:type="dcterms:W3CDTF">2021-09-15T11:33:06Z</dcterms:created>
  <dcterms:modified xsi:type="dcterms:W3CDTF">2021-09-15T21:15:06Z</dcterms:modified>
</cp:coreProperties>
</file>